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svg" ContentType="image/svg"/>
  <Default Extension="emf" ContentType="image/x-emf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charts/chart1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2.3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5"/>
  </p:sldMasterIdLst>
  <p:notesMasterIdLst>
    <p:notesMasterId r:id="rId6"/>
  </p:notesMasterIdLst>
  <p:handoutMasterIdLst>
    <p:handoutMasterId r:id="rId7"/>
  </p:handoutMasterIdLst>
  <p:sldIdLst>
    <p:sldId id="259" r:id="rId8"/>
    <p:sldId id="261" r:id="rId9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p="http://schemas.openxmlformats.org/presentationml/2006/main"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Victoria Elsey" initials="VE" lastIdx="0" clrIdx="5"/>
  <p:cmAuthor id="7" name="Rachel Williams" initials="RW" lastIdx="0" clrIdx="6"/>
  <p:cmAuthor id="8" name="Nina Makojnik" initials="NM" lastIdx="0" clrIdx="7"/>
</p:cmAuthorLst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01" autoAdjust="0"/>
    <p:restoredTop sz="96005" autoAdjust="0"/>
  </p:normalViewPr>
  <p:slideViewPr>
    <p:cSldViewPr snapToGrid="0" showGuides="1">
      <p:cViewPr varScale="1">
        <p:scale>
          <a:sx n="111" d="100"/>
          <a:sy n="111" d="100"/>
        </p:scale>
        <p:origin x="324" y="96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tags" Target="tags/tag1.xml" /><Relationship Id="rId11" Type="http://schemas.openxmlformats.org/officeDocument/2006/relationships/presProps" Target="presProps.xml" /><Relationship Id="rId12" Type="http://schemas.openxmlformats.org/officeDocument/2006/relationships/viewProps" Target="viewProps.xml" /><Relationship Id="rId13" Type="http://schemas.openxmlformats.org/officeDocument/2006/relationships/theme" Target="theme/theme1.xml" /><Relationship Id="rId14" Type="http://schemas.microsoft.com/office/2016/11/relationships/changesInfo" Target="changesInfos/changesInfo1.xml" /><Relationship Id="rId15" Type="http://schemas.openxmlformats.org/officeDocument/2006/relationships/tableStyles" Target="tableStyles.xml" /><Relationship Id="rId2" Type="http://schemas.openxmlformats.org/officeDocument/2006/relationships/customXml" Target="../customXml/item2.xml" /><Relationship Id="rId3" Type="http://schemas.openxmlformats.org/officeDocument/2006/relationships/customXml" Target="../customXml/item3.xml" /><Relationship Id="rId4" Type="http://schemas.openxmlformats.org/officeDocument/2006/relationships/commentAuthors" Target="commentAuthors.xml" /><Relationship Id="rId5" Type="http://schemas.openxmlformats.org/officeDocument/2006/relationships/slideMaster" Target="slideMasters/slideMaster1.xml" /><Relationship Id="rId6" Type="http://schemas.openxmlformats.org/officeDocument/2006/relationships/notesMaster" Target="notesMasters/notesMaster1.xml" /><Relationship Id="rId7" Type="http://schemas.openxmlformats.org/officeDocument/2006/relationships/handoutMaster" Target="handoutMasters/handoutMaster1.xml" /><Relationship Id="rId8" Type="http://schemas.openxmlformats.org/officeDocument/2006/relationships/slide" Target="slides/slide1.xml" /><Relationship Id="rId9" Type="http://schemas.openxmlformats.org/officeDocument/2006/relationships/slide" Target="slides/slide2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k Putt" userId="807d6ebec992dd0f" providerId="LiveId" clId="{C9964E43-1FBD-4A18-A236-BE89B86AC906}"/>
    <pc:docChg chg="custSel modSld">
      <pc:chgData name="Jack Putt" userId="807d6ebec992dd0f" providerId="LiveId" clId="{C9964E43-1FBD-4A18-A236-BE89B86AC906}" dt="2024-05-14T15:28:18.820" v="6" actId="478"/>
      <pc:docMkLst>
        <pc:docMk/>
      </pc:docMkLst>
      <pc:sldChg chg="delSp mod">
        <pc:chgData name="Jack Putt" userId="807d6ebec992dd0f" providerId="LiveId" clId="{C9964E43-1FBD-4A18-A236-BE89B86AC906}" dt="2024-05-14T15:28:18.820" v="6" actId="478"/>
        <pc:sldMkLst>
          <pc:docMk/>
          <pc:sldMk cId="21675367" sldId="261"/>
        </pc:sldMkLst>
        <pc:spChg chg="del">
          <ac:chgData name="Jack Putt" userId="807d6ebec992dd0f" providerId="LiveId" clId="{C9964E43-1FBD-4A18-A236-BE89B86AC906}" dt="2024-05-14T15:28:18.820" v="6" actId="478"/>
          <ac:spMkLst>
            <pc:docMk/>
            <pc:sldMk cId="21675367" sldId="261"/>
            <ac:spMk id="30" creationId="{F6FCF8FA-A570-49D5-B174-2D52695ECD24}"/>
          </ac:spMkLst>
        </pc:spChg>
        <pc:spChg chg="del">
          <ac:chgData name="Jack Putt" userId="807d6ebec992dd0f" providerId="LiveId" clId="{C9964E43-1FBD-4A18-A236-BE89B86AC906}" dt="2024-05-14T15:28:17.893" v="5" actId="478"/>
          <ac:spMkLst>
            <pc:docMk/>
            <pc:sldMk cId="21675367" sldId="261"/>
            <ac:spMk id="33" creationId="{3DD73B88-8754-4BD2-8C72-D6AF4B380909}"/>
          </ac:spMkLst>
        </pc:spChg>
        <pc:spChg chg="del">
          <ac:chgData name="Jack Putt" userId="807d6ebec992dd0f" providerId="LiveId" clId="{C9964E43-1FBD-4A18-A236-BE89B86AC906}" dt="2024-05-14T15:28:16.988" v="4" actId="478"/>
          <ac:spMkLst>
            <pc:docMk/>
            <pc:sldMk cId="21675367" sldId="261"/>
            <ac:spMk id="36" creationId="{B791CF84-E7DC-4F48-9147-B3BFD59DC343}"/>
          </ac:spMkLst>
        </pc:spChg>
        <pc:spChg chg="del">
          <ac:chgData name="Jack Putt" userId="807d6ebec992dd0f" providerId="LiveId" clId="{C9964E43-1FBD-4A18-A236-BE89B86AC906}" dt="2024-05-14T15:28:16.123" v="3" actId="478"/>
          <ac:spMkLst>
            <pc:docMk/>
            <pc:sldMk cId="21675367" sldId="261"/>
            <ac:spMk id="39" creationId="{9AC8BB08-1DF0-4AF4-9FD7-B2BD0FAB99CC}"/>
          </ac:spMkLst>
        </pc:spChg>
        <pc:spChg chg="del">
          <ac:chgData name="Jack Putt" userId="807d6ebec992dd0f" providerId="LiveId" clId="{C9964E43-1FBD-4A18-A236-BE89B86AC906}" dt="2024-05-14T15:28:15.194" v="2" actId="478"/>
          <ac:spMkLst>
            <pc:docMk/>
            <pc:sldMk cId="21675367" sldId="261"/>
            <ac:spMk id="42" creationId="{4AAAB599-675A-4770-A334-F88A3123A13C}"/>
          </ac:spMkLst>
        </pc:spChg>
        <pc:spChg chg="del">
          <ac:chgData name="Jack Putt" userId="807d6ebec992dd0f" providerId="LiveId" clId="{C9964E43-1FBD-4A18-A236-BE89B86AC906}" dt="2024-05-14T15:28:14.148" v="1" actId="478"/>
          <ac:spMkLst>
            <pc:docMk/>
            <pc:sldMk cId="21675367" sldId="261"/>
            <ac:spMk id="49" creationId="{5479DF8F-0560-4C70-9EA2-353442947E89}"/>
          </ac:spMkLst>
        </pc:spChg>
        <pc:spChg chg="del">
          <ac:chgData name="Jack Putt" userId="807d6ebec992dd0f" providerId="LiveId" clId="{C9964E43-1FBD-4A18-A236-BE89B86AC906}" dt="2024-05-14T15:28:12.377" v="0" actId="478"/>
          <ac:spMkLst>
            <pc:docMk/>
            <pc:sldMk cId="21675367" sldId="261"/>
            <ac:spMk id="52" creationId="{6E46A8B9-D32D-49DC-A7E5-A1730CAE82F2}"/>
          </ac:spMkLst>
        </pc:spChg>
      </pc:sldChg>
    </pc:docChg>
  </pc:docChgLst>
</pc:chgInfo>
</file>

<file path=ppt/charts/_rels/chart1.xml.rels><?xml version="1.0" encoding="utf-8" standalone="yes"?>
<Relationships xmlns="http://schemas.openxmlformats.org/package/2006/relationships"/>

</file>

<file path=ppt/charts/_rels/chart10.xml.rels><?xml version="1.0" encoding="utf-8" standalone="yes"?>
<Relationships xmlns="http://schemas.openxmlformats.org/package/2006/relationships"/>

</file>

<file path=ppt/charts/_rels/chart11.xml.rels><?xml version="1.0" encoding="utf-8" standalone="yes"?>
<Relationships xmlns="http://schemas.openxmlformats.org/package/2006/relationships"/>

</file>

<file path=ppt/charts/_rels/chart12.xml.rels><?xml version="1.0" encoding="utf-8" standalone="yes"?>
<Relationships xmlns="http://schemas.openxmlformats.org/package/2006/relationships"/>

</file>

<file path=ppt/charts/_rels/chart13.xml.rels><?xml version="1.0" encoding="utf-8" standalone="yes"?>
<Relationships xmlns="http://schemas.openxmlformats.org/package/2006/relationships"/>

</file>

<file path=ppt/charts/_rels/chart14.xml.rels><?xml version="1.0" encoding="utf-8" standalone="yes"?>
<Relationships xmlns="http://schemas.openxmlformats.org/package/2006/relationships"/>

</file>

<file path=ppt/charts/_rels/chart2.xml.rels><?xml version="1.0" encoding="utf-8" standalone="yes"?>
<Relationships xmlns="http://schemas.openxmlformats.org/package/2006/relationships"/>

</file>

<file path=ppt/charts/_rels/chart3.xml.rels><?xml version="1.0" encoding="utf-8" standalone="yes"?>
<Relationships xmlns="http://schemas.openxmlformats.org/package/2006/relationships"/>

</file>

<file path=ppt/charts/_rels/chart4.xml.rels><?xml version="1.0" encoding="utf-8" standalone="yes"?>
<Relationships xmlns="http://schemas.openxmlformats.org/package/2006/relationships"/>

</file>

<file path=ppt/charts/_rels/chart5.xml.rels><?xml version="1.0" encoding="utf-8" standalone="yes"?>
<Relationships xmlns="http://schemas.openxmlformats.org/package/2006/relationships"/>

</file>

<file path=ppt/charts/_rels/chart6.xml.rels><?xml version="1.0" encoding="utf-8" standalone="yes"?>
<Relationships xmlns="http://schemas.openxmlformats.org/package/2006/relationships"/>

</file>

<file path=ppt/charts/_rels/chart7.xml.rels><?xml version="1.0" encoding="utf-8" standalone="yes"?>
<Relationships xmlns="http://schemas.openxmlformats.org/package/2006/relationships"/>

</file>

<file path=ppt/charts/_rels/chart8.xml.rels><?xml version="1.0" encoding="utf-8" standalone="yes"?>
<Relationships xmlns="http://schemas.openxmlformats.org/package/2006/relationships"/>

</file>

<file path=ppt/charts/_rels/chart9.xml.rels><?xml version="1.0" encoding="utf-8" standalone="yes"?>
<Relationships xmlns="http://schemas.openxmlformats.org/package/2006/relationships"/>
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0.67</c:v>
                </c:pt>
                <c:pt idx="1">
                  <c:v>0.23</c:v>
                </c:pt>
                <c:pt idx="2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</c:chartSpace>
</file>

<file path=ppt/charts/chart10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</a:t>
                    </a:r>
                    <a:r>
                      <a:rPr lang="en-US" baseline="0"/>
                      <a:t> </a:t>
                    </a:r>
                    <a:fld id="{88C92493-12F6-417B-AC0D-F31860002409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7FF54A4F-FE74-47C1-9CDA-F9D5F252416F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0.84</c:v>
                </c:pt>
                <c:pt idx="1">
                  <c:v>0.12</c:v>
                </c:pt>
                <c:pt idx="2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</c:chartSpace>
</file>

<file path=ppt/charts/chart1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0.83</c:v>
                </c:pt>
                <c:pt idx="1">
                  <c:v>0.14</c:v>
                </c:pt>
                <c:pt idx="2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</c:chartSpace>
</file>

<file path=ppt/charts/chart1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0.85</c:v>
                </c:pt>
                <c:pt idx="1">
                  <c:v>0.14</c:v>
                </c:pt>
                <c:pt idx="2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</c:chartSpace>
</file>

<file path=ppt/charts/chart1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0.73</c:v>
                </c:pt>
                <c:pt idx="1">
                  <c:v>0.21</c:v>
                </c:pt>
                <c:pt idx="2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</c:chartSpace>
</file>

<file path=ppt/charts/chart1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0.74</c:v>
                </c:pt>
                <c:pt idx="1">
                  <c:v>0.21</c:v>
                </c:pt>
                <c:pt idx="2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"/>
                      <c:h val="0.323883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0.26</c:v>
                </c:pt>
                <c:pt idx="1">
                  <c:v>0.46</c:v>
                </c:pt>
                <c:pt idx="2">
                  <c:v>0.28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</c:chartSpace>
</file>

<file path=ppt/charts/chart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easy
</a:t>
                    </a:r>
                    <a:fld id="{FF6D2FFB-576D-4634-9B91-EA3F4B8749CB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easy
</a:t>
                    </a:r>
                    <a:fld id="{77E707CB-D8AC-4639-86B1-0FE8BF6F9D92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</c:v>
                </c:pt>
                <c:pt idx="1">
                  <c:v>0.3</c:v>
                </c:pt>
                <c:pt idx="2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</c:chartSpace>
</file>

<file path=ppt/charts/chart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helpful
</a:t>
                    </a:r>
                    <a:fld id="{783B011B-1A8E-4E69-8A7C-B91ED874EB40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58494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helpful
</a:t>
                    </a:r>
                    <a:fld id="{CC2BA9E5-8B87-42E8-B29B-557CC95FE11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0.59</c:v>
                </c:pt>
                <c:pt idx="1">
                  <c:v>0.34</c:v>
                </c:pt>
                <c:pt idx="2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</c:chartSpace>
</file>

<file path=ppt/charts/chart5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0.91</c:v>
                </c:pt>
                <c:pt idx="1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</c:chartSpace>
</file>

<file path=ppt/charts/chart6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0.96</c:v>
                </c:pt>
                <c:pt idx="1">
                  <c:v>0.96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</c:chartSpace>
</file>

<file path=ppt/charts/chart7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0.74</c:v>
                </c:pt>
                <c:pt idx="1">
                  <c:v>0.21</c:v>
                </c:pt>
                <c:pt idx="2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</c:chartSpace>
</file>

<file path=ppt/charts/chart8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definitely
</a:t>
                    </a:r>
                    <a:fld id="{16EF9946-D17F-4D05-A727-C17EE4165483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to some extent
</a:t>
                    </a:r>
                    <a:fld id="{CAE45411-F344-45DF-AC5B-022B19562FD8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0.76</c:v>
                </c:pt>
                <c:pt idx="1">
                  <c:v>0.17</c:v>
                </c:pt>
                <c:pt idx="2">
                  <c:v>0.07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</c:chartSpace>
</file>

<file path=ppt/charts/chart9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 </a:t>
                    </a:r>
                    <a:fld id="{477ED6F0-4FFA-4C20-ACF3-97C26A8034D8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552E5337-A87D-45BF-A94B-256EF77956B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0.83</c:v>
                </c:pt>
                <c:pt idx="1">
                  <c:v>0.13</c:v>
                </c:pt>
                <c:pt idx="2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</c:chartSpace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image" Target="../media/image2.svg" /><Relationship Id="rId3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timing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emf" /><Relationship Id="rId3" Type="http://schemas.openxmlformats.org/officeDocument/2006/relationships/image" Target="../media/image4.jpeg" /><Relationship Id="rId4" Type="http://schemas.openxmlformats.org/officeDocument/2006/relationships/image" Target="../media/image5.png" /><Relationship Id="rId5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chart" Target="../charts/chart7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gp-patient.co.uk/PatientExperiences?practicecode=A87005" TargetMode="External" /><Relationship Id="rId4" Type="http://schemas.openxmlformats.org/officeDocument/2006/relationships/chart" Target="../charts/chart1.xml" /><Relationship Id="rId5" Type="http://schemas.openxmlformats.org/officeDocument/2006/relationships/chart" Target="../charts/chart2.xml" /><Relationship Id="rId6" Type="http://schemas.openxmlformats.org/officeDocument/2006/relationships/chart" Target="../charts/chart3.xml" /><Relationship Id="rId7" Type="http://schemas.openxmlformats.org/officeDocument/2006/relationships/chart" Target="../charts/chart4.xml" /><Relationship Id="rId8" Type="http://schemas.openxmlformats.org/officeDocument/2006/relationships/chart" Target="../charts/chart5.xml" /><Relationship Id="rId9" Type="http://schemas.openxmlformats.org/officeDocument/2006/relationships/chart" Target="../charts/chart6.xml" 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chart" Target="../charts/chart14.xml"/><Relationship Id="rId2" Type="http://schemas.openxmlformats.org/officeDocument/2006/relationships/notesSlide" Target="../notesSlides/notesSlide2.xml"/><Relationship Id="rId3" Type="http://schemas.openxmlformats.org/officeDocument/2006/relationships/hyperlink" Target="about:blank" TargetMode="External"/><Relationship Id="rId4" Type="http://schemas.openxmlformats.org/officeDocument/2006/relationships/chart" Target="../charts/chart8.xml"/><Relationship Id="rId5" Type="http://schemas.openxmlformats.org/officeDocument/2006/relationships/chart" Target="../charts/chart9.xml"/><Relationship Id="rId6" Type="http://schemas.openxmlformats.org/officeDocument/2006/relationships/chart" Target="../charts/chart10.xml"/><Relationship Id="rId7" Type="http://schemas.openxmlformats.org/officeDocument/2006/relationships/chart" Target="../charts/chart11.xml"/><Relationship Id="rId8" Type="http://schemas.openxmlformats.org/officeDocument/2006/relationships/chart" Target="../charts/chart12.xml"/><Relationship Id="rId9" Type="http://schemas.openxmlformats.org/officeDocument/2006/relationships/chart" Target="../charts/chart13.xml"/></Relationships>
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3" name="P_Label6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contact this GP practice using their website</a:t>
            </a:r>
          </a:p>
        </p:txBody>
      </p:sp>
      <p:sp>
        <p:nvSpPr>
          <p:cNvPr id="120" name="P_Label5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Helpfulness of reception and administrative team at this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after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within t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wo days of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P_Label2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contacting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this GP practice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on the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Whitley Bay Health Centre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2438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Whitley Road, Whitley Bay NE26 2ND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48%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236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114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A87005</a:t>
            </a:r>
          </a:p>
        </p:txBody>
      </p:sp>
      <p:sp>
        <p:nvSpPr>
          <p:cNvPr id="105" name="More_Info_Label1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https://gp-patient.co.uk/PatientExperiences?practicecode=A87005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7788871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r:id="rId4"/>
          </a:graphicData>
        </a:graphic>
      </p:graphicFrame>
      <p:graphicFrame>
        <p:nvGraphicFramePr>
          <p:cNvPr id="27" name="P_TABLE1" descr="P_TABLE1&#10;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598810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67%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69%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3693261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r:id="rId5"/>
          </a:graphicData>
        </a:graphic>
      </p:graphicFrame>
      <p:graphicFrame>
        <p:nvGraphicFramePr>
          <p:cNvPr id="31" name="P_TABLE2" descr="P_TABLE2&#10;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011939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50%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19%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52%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21%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2661943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r:id="rId6"/>
          </a:graphicData>
        </a:graphic>
      </p:graphicFrame>
      <p:graphicFrame>
        <p:nvGraphicFramePr>
          <p:cNvPr id="34" name="P_TABLE3" descr="P_TABLE3&#10;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201748"/>
              </p:ext>
            </p:extLst>
          </p:nvPr>
        </p:nvGraphicFramePr>
        <p:xfrm>
          <a:off x="9225285" y="2710353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48%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51%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6398442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r:id="rId7"/>
          </a:graphicData>
        </a:graphic>
      </p:graphicFrame>
      <p:graphicFrame>
        <p:nvGraphicFramePr>
          <p:cNvPr id="37" name="P_TABLE4" descr="P_TABLE4&#10;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519449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Satisfied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Satisfied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46%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1852732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r:id="rId8"/>
          </a:graphicData>
        </a:graphic>
      </p:graphicFrame>
      <p:graphicFrame>
        <p:nvGraphicFramePr>
          <p:cNvPr id="40" name="P_TABLE5" descr="P_TABLE5&#10;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062952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1972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57348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21952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1506976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r:id="rId9"/>
          </a:graphicData>
        </a:graphic>
      </p:graphicFrame>
      <p:graphicFrame>
        <p:nvGraphicFramePr>
          <p:cNvPr id="44" name="P_TABLE6" descr="P_TABLE6&#10;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560057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4195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18437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8166284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r:id="rId10"/>
          </a:graphicData>
        </a:graphic>
      </p:graphicFrame>
      <p:graphicFrame>
        <p:nvGraphicFramePr>
          <p:cNvPr id="46" name="P_TABLE7" descr="P_TABLE7&#10;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620821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77%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46%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_Label">
            <a:extLst>
              <a:ext uri="{FF2B5EF4-FFF2-40B4-BE49-F238E27FC236}">
                <a16:creationId xmlns:a16="http://schemas.microsoft.com/office/drawing/2014/main" id="{17838BBF-9DB2-A495-C571-FAFF002EF0FD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Whitley Bay Health Centre</a:t>
            </a:r>
          </a:p>
        </p:txBody>
      </p:sp>
      <p:sp>
        <p:nvSpPr>
          <p:cNvPr id="5" name="P_CHART2_LOWBASEMESSAGE">
            <a:extLst>
              <a:ext uri="{FF2B5EF4-FFF2-40B4-BE49-F238E27FC236}">
                <a16:creationId xmlns:a16="http://schemas.microsoft.com/office/drawing/2014/main" id="{37717159-50F3-ED10-8477-936FD953B516}"/>
              </a:ext>
            </a:extLst>
          </p:cNvPr>
          <p:cNvSpPr txBox="1"/>
          <p:nvPr/>
        </p:nvSpPr>
        <p:spPr>
          <a:xfrm>
            <a:off x="6955080" y="197273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3_LOWBASEMESSAGE">
            <a:extLst>
              <a:ext uri="{FF2B5EF4-FFF2-40B4-BE49-F238E27FC236}">
                <a16:creationId xmlns:a16="http://schemas.microsoft.com/office/drawing/2014/main" id="{45FACC70-6EC6-ECB6-A9E9-04C90501E24F}"/>
              </a:ext>
            </a:extLst>
          </p:cNvPr>
          <p:cNvSpPr txBox="1"/>
          <p:nvPr/>
        </p:nvSpPr>
        <p:spPr>
          <a:xfrm>
            <a:off x="9929733" y="193930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4_LOWBASEMESSAGE">
            <a:extLst>
              <a:ext uri="{FF2B5EF4-FFF2-40B4-BE49-F238E27FC236}">
                <a16:creationId xmlns:a16="http://schemas.microsoft.com/office/drawing/2014/main" id="{DAF7838A-4DB0-40D7-DD1B-9AB2309E0064}"/>
              </a:ext>
            </a:extLst>
          </p:cNvPr>
          <p:cNvSpPr txBox="1"/>
          <p:nvPr/>
        </p:nvSpPr>
        <p:spPr>
          <a:xfrm>
            <a:off x="3989526" y="449168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5_LOWBASEMESSAGE">
            <a:extLst>
              <a:ext uri="{FF2B5EF4-FFF2-40B4-BE49-F238E27FC236}">
                <a16:creationId xmlns:a16="http://schemas.microsoft.com/office/drawing/2014/main" id="{C21F4703-FD74-B35C-F3C4-F9F567C8ABBD}"/>
              </a:ext>
            </a:extLst>
          </p:cNvPr>
          <p:cNvSpPr txBox="1"/>
          <p:nvPr/>
        </p:nvSpPr>
        <p:spPr>
          <a:xfrm>
            <a:off x="6974086" y="447688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CHART6_LOWBASEMESSAGE">
            <a:extLst>
              <a:ext uri="{FF2B5EF4-FFF2-40B4-BE49-F238E27FC236}">
                <a16:creationId xmlns:a16="http://schemas.microsoft.com/office/drawing/2014/main" id="{A05BA903-3674-9EDF-F95D-BEA26A2DECED}"/>
              </a:ext>
            </a:extLst>
          </p:cNvPr>
          <p:cNvSpPr txBox="1"/>
          <p:nvPr/>
        </p:nvSpPr>
        <p:spPr>
          <a:xfrm>
            <a:off x="9972035" y="4480504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2DDF76E8-6B5A-3536-5ABD-4797EDAAD895}"/>
              </a:ext>
            </a:extLst>
          </p:cNvPr>
          <p:cNvSpPr txBox="1"/>
          <p:nvPr/>
        </p:nvSpPr>
        <p:spPr>
          <a:xfrm>
            <a:off x="626588" y="470808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1_LOWBASEMESSAGE">
            <a:extLst>
              <a:ext uri="{FF2B5EF4-FFF2-40B4-BE49-F238E27FC236}">
                <a16:creationId xmlns:a16="http://schemas.microsoft.com/office/drawing/2014/main" id="{E052EE45-88A2-B81C-9A87-404787FBB584}"/>
              </a:ext>
            </a:extLst>
          </p:cNvPr>
          <p:cNvSpPr txBox="1"/>
          <p:nvPr/>
        </p:nvSpPr>
        <p:spPr>
          <a:xfrm>
            <a:off x="3989526" y="1955603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2" name="P_T4" descr="P_T7&#10;">
            <a:extLst>
              <a:ext uri="{FF2B5EF4-FFF2-40B4-BE49-F238E27FC236}">
                <a16:creationId xmlns:a16="http://schemas.microsoft.com/office/drawing/2014/main" id="{837DC434-7D4B-DFE0-7876-BE5ADB43197D}"/>
              </a:ext>
            </a:extLst>
          </p:cNvPr>
          <p:cNvSpPr txBox="1"/>
          <p:nvPr/>
        </p:nvSpPr>
        <p:spPr>
          <a:xfrm>
            <a:off x="4390540" y="454938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94%</a:t>
            </a:r>
          </a:p>
        </p:txBody>
      </p:sp>
      <p:sp>
        <p:nvSpPr>
          <p:cNvPr id="13" name="P_T5" descr="P_T7&#10;">
            <a:extLst>
              <a:ext uri="{FF2B5EF4-FFF2-40B4-BE49-F238E27FC236}">
                <a16:creationId xmlns:a16="http://schemas.microsoft.com/office/drawing/2014/main" id="{DD68F18A-A757-5492-F3C8-98BE48AAC2D5}"/>
              </a:ext>
            </a:extLst>
          </p:cNvPr>
          <p:cNvSpPr txBox="1"/>
          <p:nvPr/>
        </p:nvSpPr>
        <p:spPr>
          <a:xfrm>
            <a:off x="7375100" y="4496332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91%</a:t>
            </a:r>
          </a:p>
        </p:txBody>
      </p:sp>
      <p:sp>
        <p:nvSpPr>
          <p:cNvPr id="14" name="P_T6" descr="P_T7&#10;">
            <a:extLst>
              <a:ext uri="{FF2B5EF4-FFF2-40B4-BE49-F238E27FC236}">
                <a16:creationId xmlns:a16="http://schemas.microsoft.com/office/drawing/2014/main" id="{E219B157-0CAE-C28C-B86F-12774037A4AC}"/>
              </a:ext>
            </a:extLst>
          </p:cNvPr>
          <p:cNvSpPr txBox="1"/>
          <p:nvPr/>
        </p:nvSpPr>
        <p:spPr>
          <a:xfrm>
            <a:off x="10342062" y="44897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96%</a:t>
            </a:r>
          </a:p>
        </p:txBody>
      </p:sp>
      <p:sp>
        <p:nvSpPr>
          <p:cNvPr id="15" name="P_T3" descr="P_T7&#10;">
            <a:extLst>
              <a:ext uri="{FF2B5EF4-FFF2-40B4-BE49-F238E27FC236}">
                <a16:creationId xmlns:a16="http://schemas.microsoft.com/office/drawing/2014/main" id="{6C5474BC-4A53-9BC1-5511-840C2022F060}"/>
              </a:ext>
            </a:extLst>
          </p:cNvPr>
          <p:cNvSpPr txBox="1"/>
          <p:nvPr/>
        </p:nvSpPr>
        <p:spPr>
          <a:xfrm>
            <a:off x="10342062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80%</a:t>
            </a:r>
          </a:p>
        </p:txBody>
      </p:sp>
      <p:sp>
        <p:nvSpPr>
          <p:cNvPr id="16" name="P_T2" descr="P_T7&#10;">
            <a:extLst>
              <a:ext uri="{FF2B5EF4-FFF2-40B4-BE49-F238E27FC236}">
                <a16:creationId xmlns:a16="http://schemas.microsoft.com/office/drawing/2014/main" id="{35E6C703-AB08-864E-C223-EBB08EBBCADB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72%</a:t>
            </a:r>
          </a:p>
        </p:txBody>
      </p:sp>
      <p:sp>
        <p:nvSpPr>
          <p:cNvPr id="17" name="P_T1" descr="P_T7&#10;">
            <a:extLst>
              <a:ext uri="{FF2B5EF4-FFF2-40B4-BE49-F238E27FC236}">
                <a16:creationId xmlns:a16="http://schemas.microsoft.com/office/drawing/2014/main" id="{7D1F2A83-A183-3219-7885-FD78A5D121B4}"/>
              </a:ext>
            </a:extLst>
          </p:cNvPr>
          <p:cNvSpPr txBox="1"/>
          <p:nvPr/>
        </p:nvSpPr>
        <p:spPr>
          <a:xfrm>
            <a:off x="4390540" y="2010600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91%</a:t>
            </a:r>
          </a:p>
        </p:txBody>
      </p:sp>
      <p:sp>
        <p:nvSpPr>
          <p:cNvPr id="11" name="P_T7" descr="P_T7&#10;">
            <a:extLst>
              <a:ext uri="{FF2B5EF4-FFF2-40B4-BE49-F238E27FC236}">
                <a16:creationId xmlns:a16="http://schemas.microsoft.com/office/drawing/2014/main" id="{264B0146-1406-9E53-7B1C-133A77148CF4}"/>
              </a:ext>
            </a:extLst>
          </p:cNvPr>
          <p:cNvSpPr txBox="1"/>
          <p:nvPr/>
        </p:nvSpPr>
        <p:spPr>
          <a:xfrm>
            <a:off x="1027602" y="472146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95%</a:t>
            </a:r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had all the information they needed about the patient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68" name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Whitley Bay Health Centre</a:t>
            </a:r>
          </a:p>
        </p:txBody>
      </p:sp>
      <p:sp>
        <p:nvSpPr>
          <p:cNvPr id="69" name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2438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Whitley Road, Whitley Bay NE26 2ND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A87005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48%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114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236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2" y="690997"/>
            <a:ext cx="3314546" cy="291264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 at last appointment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https://gp-patient.co.uk/PatientExperiences?practicecode=A87005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2793699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r:id="rId4"/>
          </a:graphicData>
        </a:graphic>
      </p:graphicFrame>
      <p:graphicFrame>
        <p:nvGraphicFramePr>
          <p:cNvPr id="29" name="P_TABLE1" descr="P_TABLE1&#10;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477734"/>
              </p:ext>
            </p:extLst>
          </p:nvPr>
        </p:nvGraphicFramePr>
        <p:xfrm>
          <a:off x="3279337" y="2716966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5450489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r:id="rId5"/>
          </a:graphicData>
        </a:graphic>
      </p:graphicFrame>
      <p:graphicFrame>
        <p:nvGraphicFramePr>
          <p:cNvPr id="32" name="P_TABLE2" descr="P_TABLE2&#10;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145389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89%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66%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1736672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r:id="rId6"/>
          </a:graphicData>
        </a:graphic>
      </p:graphicFrame>
      <p:graphicFrame>
        <p:nvGraphicFramePr>
          <p:cNvPr id="35" name="P_TABLE3" descr="P_TABLE3&#10;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782141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65%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5906762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r:id="rId7"/>
          </a:graphicData>
        </a:graphic>
      </p:graphicFrame>
      <p:graphicFrame>
        <p:nvGraphicFramePr>
          <p:cNvPr id="38" name="P_TABLE4" descr="P_TABLE4&#10;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303862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6544781"/>
              </p:ext>
            </p:extLst>
          </p:nvPr>
        </p:nvGraphicFramePr>
        <p:xfrm>
          <a:off x="6250467" y="4134335"/>
          <a:ext cx="2804400" cy="1207812"/>
        </p:xfrm>
        <a:graphic>
          <a:graphicData uri="http://schemas.openxmlformats.org/drawingml/2006/chart">
            <c:chart xmlns:c="http://schemas.openxmlformats.org/drawingml/2006/chart" r:id="rId8"/>
          </a:graphicData>
        </a:graphic>
      </p:graphicFrame>
      <p:graphicFrame>
        <p:nvGraphicFramePr>
          <p:cNvPr id="41" name="P_TABLE5" descr="P_TABLE5&#10;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808001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67%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5151176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r:id="rId9"/>
          </a:graphicData>
        </a:graphic>
      </p:graphicFrame>
      <p:graphicFrame>
        <p:nvGraphicFramePr>
          <p:cNvPr id="45" name="P_TABLE6" descr="P_TABLE6&#10;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171140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0851091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867572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77%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46%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">
            <a:extLst>
              <a:ext uri="{FF2B5EF4-FFF2-40B4-BE49-F238E27FC236}">
                <a16:creationId xmlns:a16="http://schemas.microsoft.com/office/drawing/2014/main" id="{A4A84B98-F3B6-C0D0-014B-4CE66BB6787C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Whitley Bay Health Centre</a:t>
            </a:r>
          </a:p>
        </p:txBody>
      </p:sp>
      <p:sp>
        <p:nvSpPr>
          <p:cNvPr id="2" name="P_CHART1_LOWBASEMESSAGE">
            <a:extLst>
              <a:ext uri="{FF2B5EF4-FFF2-40B4-BE49-F238E27FC236}">
                <a16:creationId xmlns:a16="http://schemas.microsoft.com/office/drawing/2014/main" id="{F61F60E5-68DC-CBEF-3242-6018449BDE57}"/>
              </a:ext>
            </a:extLst>
          </p:cNvPr>
          <p:cNvSpPr txBox="1"/>
          <p:nvPr/>
        </p:nvSpPr>
        <p:spPr>
          <a:xfrm>
            <a:off x="3980096" y="194972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2_LOWBASEMESSAGE">
            <a:extLst>
              <a:ext uri="{FF2B5EF4-FFF2-40B4-BE49-F238E27FC236}">
                <a16:creationId xmlns:a16="http://schemas.microsoft.com/office/drawing/2014/main" id="{D6FF54D5-A5F1-AD31-A4CD-C3AA368CE1E6}"/>
              </a:ext>
            </a:extLst>
          </p:cNvPr>
          <p:cNvSpPr txBox="1"/>
          <p:nvPr/>
        </p:nvSpPr>
        <p:spPr>
          <a:xfrm>
            <a:off x="6952559" y="192544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5" name="P_CHART3_LOWBASEMESSAGE">
            <a:extLst>
              <a:ext uri="{FF2B5EF4-FFF2-40B4-BE49-F238E27FC236}">
                <a16:creationId xmlns:a16="http://schemas.microsoft.com/office/drawing/2014/main" id="{5429F584-1E9E-3C6E-2724-C3EB3871EAA4}"/>
              </a:ext>
            </a:extLst>
          </p:cNvPr>
          <p:cNvSpPr txBox="1"/>
          <p:nvPr/>
        </p:nvSpPr>
        <p:spPr>
          <a:xfrm>
            <a:off x="9929732" y="191811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4_LOWBASEMESSAGE">
            <a:extLst>
              <a:ext uri="{FF2B5EF4-FFF2-40B4-BE49-F238E27FC236}">
                <a16:creationId xmlns:a16="http://schemas.microsoft.com/office/drawing/2014/main" id="{0A7C9FE3-B453-2E12-6D2A-E5E1396903F5}"/>
              </a:ext>
            </a:extLst>
          </p:cNvPr>
          <p:cNvSpPr txBox="1"/>
          <p:nvPr/>
        </p:nvSpPr>
        <p:spPr>
          <a:xfrm>
            <a:off x="3989526" y="4492436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5_LOWBASEMESSAGE">
            <a:extLst>
              <a:ext uri="{FF2B5EF4-FFF2-40B4-BE49-F238E27FC236}">
                <a16:creationId xmlns:a16="http://schemas.microsoft.com/office/drawing/2014/main" id="{B4D7ED48-E5F7-3120-B898-9CFDE027FE0D}"/>
              </a:ext>
            </a:extLst>
          </p:cNvPr>
          <p:cNvSpPr txBox="1"/>
          <p:nvPr/>
        </p:nvSpPr>
        <p:spPr>
          <a:xfrm>
            <a:off x="6974086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6_LOWBASEMESSAGE">
            <a:extLst>
              <a:ext uri="{FF2B5EF4-FFF2-40B4-BE49-F238E27FC236}">
                <a16:creationId xmlns:a16="http://schemas.microsoft.com/office/drawing/2014/main" id="{2025D59E-99D9-7798-2573-7485FBCFD4DE}"/>
              </a:ext>
            </a:extLst>
          </p:cNvPr>
          <p:cNvSpPr txBox="1"/>
          <p:nvPr/>
        </p:nvSpPr>
        <p:spPr>
          <a:xfrm>
            <a:off x="10011275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54583A4F-9498-798B-4C96-6E5527DFB3BC}"/>
              </a:ext>
            </a:extLst>
          </p:cNvPr>
          <p:cNvSpPr txBox="1"/>
          <p:nvPr/>
        </p:nvSpPr>
        <p:spPr>
          <a:xfrm>
            <a:off x="583737" y="472329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T2" descr="P_T7&#10;">
            <a:extLst>
              <a:ext uri="{FF2B5EF4-FFF2-40B4-BE49-F238E27FC236}">
                <a16:creationId xmlns:a16="http://schemas.microsoft.com/office/drawing/2014/main" id="{2B7085A3-E660-45F8-67AF-08B3623AEB59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97%</a:t>
            </a:r>
          </a:p>
        </p:txBody>
      </p:sp>
      <p:sp>
        <p:nvSpPr>
          <p:cNvPr id="11" name="P_T1" descr="P_T7&#10;">
            <a:extLst>
              <a:ext uri="{FF2B5EF4-FFF2-40B4-BE49-F238E27FC236}">
                <a16:creationId xmlns:a16="http://schemas.microsoft.com/office/drawing/2014/main" id="{131CD6FD-B5C3-5A5A-23DC-41539F941EB5}"/>
              </a:ext>
            </a:extLst>
          </p:cNvPr>
          <p:cNvSpPr txBox="1"/>
          <p:nvPr/>
        </p:nvSpPr>
        <p:spPr>
          <a:xfrm>
            <a:off x="4400822" y="19532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93%</a:t>
            </a:r>
          </a:p>
        </p:txBody>
      </p:sp>
      <p:sp>
        <p:nvSpPr>
          <p:cNvPr id="12" name="P_T3" descr="P_T7&#10;">
            <a:extLst>
              <a:ext uri="{FF2B5EF4-FFF2-40B4-BE49-F238E27FC236}">
                <a16:creationId xmlns:a16="http://schemas.microsoft.com/office/drawing/2014/main" id="{72124BA1-DD15-B631-430C-FEF55C4E3ADF}"/>
              </a:ext>
            </a:extLst>
          </p:cNvPr>
          <p:cNvSpPr txBox="1"/>
          <p:nvPr/>
        </p:nvSpPr>
        <p:spPr>
          <a:xfrm>
            <a:off x="10351161" y="1928057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97%</a:t>
            </a:r>
          </a:p>
        </p:txBody>
      </p:sp>
      <p:sp>
        <p:nvSpPr>
          <p:cNvPr id="13" name="P_T4" descr="P_T7&#10;">
            <a:extLst>
              <a:ext uri="{FF2B5EF4-FFF2-40B4-BE49-F238E27FC236}">
                <a16:creationId xmlns:a16="http://schemas.microsoft.com/office/drawing/2014/main" id="{90141FEB-7FDE-B65E-621A-07A474A73CF8}"/>
              </a:ext>
            </a:extLst>
          </p:cNvPr>
          <p:cNvSpPr txBox="1"/>
          <p:nvPr/>
        </p:nvSpPr>
        <p:spPr>
          <a:xfrm>
            <a:off x="4381110" y="4530328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97%</a:t>
            </a:r>
          </a:p>
        </p:txBody>
      </p:sp>
      <p:sp>
        <p:nvSpPr>
          <p:cNvPr id="14" name="P_T5" descr="P_T7&#10;">
            <a:extLst>
              <a:ext uri="{FF2B5EF4-FFF2-40B4-BE49-F238E27FC236}">
                <a16:creationId xmlns:a16="http://schemas.microsoft.com/office/drawing/2014/main" id="{CB2BFDFD-9ECF-0AC9-3863-9C6E99FD49DE}"/>
              </a:ext>
            </a:extLst>
          </p:cNvPr>
          <p:cNvSpPr txBox="1"/>
          <p:nvPr/>
        </p:nvSpPr>
        <p:spPr>
          <a:xfrm>
            <a:off x="7393388" y="450580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99%</a:t>
            </a:r>
          </a:p>
        </p:txBody>
      </p:sp>
      <p:sp>
        <p:nvSpPr>
          <p:cNvPr id="15" name="P_T6" descr="P_T7&#10;">
            <a:extLst>
              <a:ext uri="{FF2B5EF4-FFF2-40B4-BE49-F238E27FC236}">
                <a16:creationId xmlns:a16="http://schemas.microsoft.com/office/drawing/2014/main" id="{76FF8C08-68EA-9309-14CC-3DBCDC778D6F}"/>
              </a:ext>
            </a:extLst>
          </p:cNvPr>
          <p:cNvSpPr txBox="1"/>
          <p:nvPr/>
        </p:nvSpPr>
        <p:spPr>
          <a:xfrm>
            <a:off x="10353883" y="448472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95%</a:t>
            </a:r>
          </a:p>
        </p:txBody>
      </p:sp>
      <p:sp>
        <p:nvSpPr>
          <p:cNvPr id="16" name="P_T7" descr="P_T7&#10;">
            <a:extLst>
              <a:ext uri="{FF2B5EF4-FFF2-40B4-BE49-F238E27FC236}">
                <a16:creationId xmlns:a16="http://schemas.microsoft.com/office/drawing/2014/main" id="{6AFF8DA4-DA84-268A-0580-8F0AEEBE0E88}"/>
              </a:ext>
            </a:extLst>
          </p:cNvPr>
          <p:cNvSpPr txBox="1"/>
          <p:nvPr/>
        </p:nvSpPr>
        <p:spPr>
          <a:xfrm>
            <a:off x="1017532" y="4738241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95%</a:t>
            </a:r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20348.0"/>
  <p:tag name="AS_RELEASE_DATE" val="2022.03.14"/>
  <p:tag name="AS_TITLE" val="Aspose.Slides for .NET 4.0 Client Profile"/>
  <p:tag name="AS_VERSION" val="22.3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B909D2035A345A9E4149139BE13AC" ma:contentTypeVersion="20" ma:contentTypeDescription="Create a new document." ma:contentTypeScope="" ma:versionID="74fb7e07138cb6642e4964aa2b9c0087">
  <xsd:schema xmlns:xsd="http://www.w3.org/2001/XMLSchema" xmlns:xs="http://www.w3.org/2001/XMLSchema" xmlns:p="http://schemas.microsoft.com/office/2006/metadata/properties" xmlns:ns1="http://schemas.microsoft.com/sharepoint/v3" xmlns:ns2="8fb53b4f-1204-4cd9-8a55-a9d7af4fbf3e" xmlns:ns3="9d2b163f-2795-4980-a00f-d619f53f7de8" xmlns:ns4="cccaf3ac-2de9-44d4-aa31-54302fceb5f7" targetNamespace="http://schemas.microsoft.com/office/2006/metadata/properties" ma:root="true" ma:fieldsID="be0f3d0247cdc5f5e7e4f20eb17769cc" ns1:_="" ns2:_="" ns3:_="" ns4:_="">
    <xsd:import namespace="http://schemas.microsoft.com/sharepoint/v3"/>
    <xsd:import namespace="8fb53b4f-1204-4cd9-8a55-a9d7af4fbf3e"/>
    <xsd:import namespace="9d2b163f-2795-4980-a00f-d619f53f7de8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53b4f-1204-4cd9-8a55-a9d7af4fb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b163f-2795-4980-a00f-d619f53f7de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2dd72fbd-e727-49a0-b69d-9c12a1d60425}" ma:internalName="TaxCatchAll" ma:showField="CatchAllData" ma:web="9d2b163f-2795-4980-a00f-d619f53f7d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8fb53b4f-1204-4cd9-8a55-a9d7af4fbf3e">
      <Terms xmlns="http://schemas.microsoft.com/office/infopath/2007/PartnerControls"/>
    </lcf76f155ced4ddcb4097134ff3c332f>
    <TaxCatchAll xmlns="cccaf3ac-2de9-44d4-aa31-54302fceb5f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12539F9-5A59-46A3-8551-7CE186C19F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b53b4f-1204-4cd9-8a55-a9d7af4fbf3e"/>
    <ds:schemaRef ds:uri="9d2b163f-2795-4980-a00f-d619f53f7de8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B94DFD0-69E0-4EE1-9ED8-8A99BA239BE7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8fb53b4f-1204-4cd9-8a55-a9d7af4fbf3e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9d2b163f-2795-4980-a00f-d619f53f7de8"/>
    <ds:schemaRef ds:uri="http://www.w3.org/XML/1998/namespace"/>
    <ds:schemaRef ds:uri="http://purl.org/dc/terms/"/>
    <ds:schemaRef ds:uri="cccaf3ac-2de9-44d4-aa31-54302fceb5f7"/>
  </ds:schemaRefs>
</ds:datastoreItem>
</file>

<file path=customXml/itemProps3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Widescreen</PresentationFormat>
  <Paragraphs>47</Paragraphs>
  <Slides>2</Slides>
  <Notes>2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9">
      <vt:lpstr>Arial</vt:lpstr>
      <vt:lpstr>Calibri Light</vt:lpstr>
      <vt:lpstr>Calibri</vt:lpstr>
      <vt:lpstr>Times New Roman</vt:lpstr>
      <vt:lpstr>HelveticaNeueLT Std Lt Cn</vt:lpstr>
      <vt:lpstr>Segoe UI</vt:lpstr>
      <vt:lpstr>Office Theme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22.0300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Presentation</dc:title>
  <dc:creator>Garry Levett</dc:creator>
  <cp:lastModifiedBy>Jack Putt</cp:lastModifiedBy>
  <cp:revision>233</cp:revision>
  <dcterms:created xsi:type="dcterms:W3CDTF">2022-02-15T10:00:54Z</dcterms:created>
  <dcterms:modified xsi:type="dcterms:W3CDTF">2024-07-11T12:11:27Z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ontentTypeId">
    <vt:lpwstr>0x0101005FAB909D2035A345A9E4149139BE13AC</vt:lpwstr>
  </property>
  <property fmtid="{D5CDD505-2E9C-101B-9397-08002B2CF9AE}" pid="3" name="MediaServiceImageTags">
    <vt:lpwstr/>
  </property>
</Properties>
</file>